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97" r:id="rId2"/>
    <p:sldId id="302" r:id="rId3"/>
    <p:sldId id="304" r:id="rId4"/>
    <p:sldId id="318" r:id="rId5"/>
    <p:sldId id="303" r:id="rId6"/>
    <p:sldId id="305" r:id="rId7"/>
    <p:sldId id="310" r:id="rId8"/>
    <p:sldId id="311" r:id="rId9"/>
    <p:sldId id="307" r:id="rId10"/>
    <p:sldId id="313" r:id="rId11"/>
    <p:sldId id="309" r:id="rId12"/>
    <p:sldId id="319" r:id="rId13"/>
    <p:sldId id="315" r:id="rId14"/>
    <p:sldId id="312" r:id="rId15"/>
    <p:sldId id="317" r:id="rId16"/>
    <p:sldId id="314" r:id="rId17"/>
    <p:sldId id="31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280" autoAdjust="0"/>
    <p:restoredTop sz="94660"/>
  </p:normalViewPr>
  <p:slideViewPr>
    <p:cSldViewPr>
      <p:cViewPr varScale="1">
        <p:scale>
          <a:sx n="107" d="100"/>
          <a:sy n="107" d="100"/>
        </p:scale>
        <p:origin x="13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7F307A-9BCA-43AB-8D31-7E584F92A4FB}" type="datetimeFigureOut">
              <a:rPr lang="en-US" smtClean="0"/>
              <a:t>10/2/2023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0E7D9A-1FF0-402A-A946-C8ECC75ABB0F}" type="slidenum">
              <a:rPr lang="en-US" smtClean="0"/>
              <a:t>‹#›</a:t>
            </a:fld>
            <a:endParaRPr lang="en-US"/>
          </a:p>
        </p:txBody>
      </p:sp>
    </p:spTree>
    <p:extLst>
      <p:ext uri="{BB962C8B-B14F-4D97-AF65-F5344CB8AC3E}">
        <p14:creationId xmlns:p14="http://schemas.microsoft.com/office/powerpoint/2010/main" val="1046728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0E7D9A-1FF0-402A-A946-C8ECC75ABB0F}" type="slidenum">
              <a:rPr lang="en-US" smtClean="0"/>
              <a:t>5</a:t>
            </a:fld>
            <a:endParaRPr lang="en-US"/>
          </a:p>
        </p:txBody>
      </p:sp>
    </p:spTree>
    <p:extLst>
      <p:ext uri="{BB962C8B-B14F-4D97-AF65-F5344CB8AC3E}">
        <p14:creationId xmlns:p14="http://schemas.microsoft.com/office/powerpoint/2010/main" val="31504004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3819222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139276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3146385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42659085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31318168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98108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3054617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2247863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3079038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521904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0564025-6AE9-4B0B-AFE0-2756EC4E5E78}" type="datetimeFigureOut">
              <a:rPr lang="en-US" smtClean="0"/>
              <a:t>10/2/2023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E67BF0-1D46-4A22-B6C9-574B0224E2D4}" type="slidenum">
              <a:rPr lang="en-US" smtClean="0"/>
              <a:t>‹#›</a:t>
            </a:fld>
            <a:endParaRPr lang="en-US" dirty="0"/>
          </a:p>
        </p:txBody>
      </p:sp>
    </p:spTree>
    <p:extLst>
      <p:ext uri="{BB962C8B-B14F-4D97-AF65-F5344CB8AC3E}">
        <p14:creationId xmlns:p14="http://schemas.microsoft.com/office/powerpoint/2010/main" val="1785842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564025-6AE9-4B0B-AFE0-2756EC4E5E78}" type="datetimeFigureOut">
              <a:rPr lang="en-US" smtClean="0"/>
              <a:t>10/2/2023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E67BF0-1D46-4A22-B6C9-574B0224E2D4}" type="slidenum">
              <a:rPr lang="en-US" smtClean="0"/>
              <a:t>‹#›</a:t>
            </a:fld>
            <a:endParaRPr lang="en-US" dirty="0"/>
          </a:p>
        </p:txBody>
      </p:sp>
    </p:spTree>
    <p:extLst>
      <p:ext uri="{BB962C8B-B14F-4D97-AF65-F5344CB8AC3E}">
        <p14:creationId xmlns:p14="http://schemas.microsoft.com/office/powerpoint/2010/main" val="20476254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help.ubuntu.com/stable/ubuntu-help/"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help.ubuntu.com/stable/ubuntu-help/sharing-desktop.html.en" TargetMode="Externa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help.ubuntu.com/stable/ubuntu-help/shell-windows.html.en"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help.ubuntu.com/stable/ubuntu-help/files.html.en"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help.ubuntu.com/stable/ubuntu-help/startup-applications.html.en" TargetMode="Externa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help.ubuntu.com/stable/ubuntu-help/screen-shot-record.html.en" TargetMode="Externa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help.ubuntu.com/stable/ubuntu-help/shell-keyboard-shortcuts.html.e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help.ubuntu.com/stable/ubuntu-help/status-icons.html.en" TargetMode="External"/><Relationship Id="rId3" Type="http://schemas.openxmlformats.org/officeDocument/2006/relationships/hyperlink" Target="https://help.ubuntu.com/stable/ubuntu-help/status-icons.html.en#audioicons" TargetMode="External"/><Relationship Id="rId7" Type="http://schemas.openxmlformats.org/officeDocument/2006/relationships/hyperlink" Target="https://help.ubuntu.com/stable/ubuntu-help/status-icons.html.en#othericons" TargetMode="External"/><Relationship Id="rId2" Type="http://schemas.openxmlformats.org/officeDocument/2006/relationships/hyperlink" Target="https://help.ubuntu.com/stable/ubuntu-help/status-icons.html.en#universalicons" TargetMode="External"/><Relationship Id="rId1" Type="http://schemas.openxmlformats.org/officeDocument/2006/relationships/slideLayout" Target="../slideLayouts/slideLayout2.xml"/><Relationship Id="rId6" Type="http://schemas.openxmlformats.org/officeDocument/2006/relationships/hyperlink" Target="https://help.ubuntu.com/stable/ubuntu-help/status-icons.html.en#networkicons" TargetMode="External"/><Relationship Id="rId5" Type="http://schemas.openxmlformats.org/officeDocument/2006/relationships/hyperlink" Target="https://help.ubuntu.com/stable/ubuntu-help/status-icons.html.en#bluetoothicons" TargetMode="External"/><Relationship Id="rId4" Type="http://schemas.openxmlformats.org/officeDocument/2006/relationships/hyperlink" Target="https://help.ubuntu.com/stable/ubuntu-help/status-icons.html.en#batteryicon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122363"/>
            <a:ext cx="10972800" cy="2387600"/>
          </a:xfrm>
        </p:spPr>
        <p:txBody>
          <a:bodyPr/>
          <a:lstStyle/>
          <a:p>
            <a:r>
              <a:rPr lang="en-US" dirty="0" smtClean="0">
                <a:solidFill>
                  <a:srgbClr val="FF00FF"/>
                </a:solidFill>
              </a:rPr>
              <a:t>Linux Desktop</a:t>
            </a:r>
            <a:endParaRPr lang="en-US" dirty="0">
              <a:solidFill>
                <a:srgbClr val="FF00FF"/>
              </a:solidFill>
            </a:endParaRPr>
          </a:p>
        </p:txBody>
      </p:sp>
      <p:sp>
        <p:nvSpPr>
          <p:cNvPr id="3" name="Subtitle 2"/>
          <p:cNvSpPr>
            <a:spLocks noGrp="1"/>
          </p:cNvSpPr>
          <p:nvPr>
            <p:ph type="subTitle" idx="1"/>
          </p:nvPr>
        </p:nvSpPr>
        <p:spPr/>
        <p:txBody>
          <a:bodyPr>
            <a:normAutofit/>
          </a:bodyPr>
          <a:lstStyle/>
          <a:p>
            <a:r>
              <a:rPr lang="en-US" sz="2000" dirty="0">
                <a:solidFill>
                  <a:srgbClr val="0070C0"/>
                </a:solidFill>
                <a:hlinkClick r:id="rId2"/>
              </a:rPr>
              <a:t>https://help.ubuntu.com/stable/ubuntu-help</a:t>
            </a:r>
            <a:r>
              <a:rPr lang="en-US" sz="2000" dirty="0" smtClean="0">
                <a:solidFill>
                  <a:srgbClr val="0070C0"/>
                </a:solidFill>
                <a:hlinkClick r:id="rId2"/>
              </a:rPr>
              <a:t>/</a:t>
            </a:r>
            <a:r>
              <a:rPr lang="en-US" sz="2000" dirty="0">
                <a:solidFill>
                  <a:srgbClr val="0070C0"/>
                </a:solidFill>
              </a:rPr>
              <a:t> </a:t>
            </a:r>
            <a:endParaRPr lang="en-US" sz="2000" dirty="0" smtClean="0">
              <a:solidFill>
                <a:srgbClr val="0070C0"/>
              </a:solidFill>
            </a:endParaRPr>
          </a:p>
        </p:txBody>
      </p:sp>
    </p:spTree>
    <p:extLst>
      <p:ext uri="{BB962C8B-B14F-4D97-AF65-F5344CB8AC3E}">
        <p14:creationId xmlns:p14="http://schemas.microsoft.com/office/powerpoint/2010/main" val="24342706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a:bodyPr>
          <a:lstStyle/>
          <a:p>
            <a:r>
              <a:rPr lang="en-US" sz="4000" dirty="0" smtClean="0">
                <a:solidFill>
                  <a:srgbClr val="FF00FF"/>
                </a:solidFill>
              </a:rPr>
              <a:t>Network Settings</a:t>
            </a:r>
            <a:endParaRPr lang="en-US" sz="4000" dirty="0">
              <a:solidFill>
                <a:srgbClr val="FF00FF"/>
              </a:solidFill>
            </a:endParaRPr>
          </a:p>
        </p:txBody>
      </p:sp>
      <p:pic>
        <p:nvPicPr>
          <p:cNvPr id="3" name="Picture 2"/>
          <p:cNvPicPr>
            <a:picLocks noChangeAspect="1"/>
          </p:cNvPicPr>
          <p:nvPr/>
        </p:nvPicPr>
        <p:blipFill>
          <a:blip r:embed="rId2"/>
          <a:stretch>
            <a:fillRect/>
          </a:stretch>
        </p:blipFill>
        <p:spPr>
          <a:xfrm>
            <a:off x="76200" y="1818567"/>
            <a:ext cx="6013919" cy="5048181"/>
          </a:xfrm>
          <a:prstGeom prst="rect">
            <a:avLst/>
          </a:prstGeom>
        </p:spPr>
      </p:pic>
      <p:pic>
        <p:nvPicPr>
          <p:cNvPr id="4" name="Picture 3"/>
          <p:cNvPicPr>
            <a:picLocks noChangeAspect="1"/>
          </p:cNvPicPr>
          <p:nvPr/>
        </p:nvPicPr>
        <p:blipFill>
          <a:blip r:embed="rId3"/>
          <a:stretch>
            <a:fillRect/>
          </a:stretch>
        </p:blipFill>
        <p:spPr>
          <a:xfrm>
            <a:off x="6112302" y="1818567"/>
            <a:ext cx="6003497" cy="5039431"/>
          </a:xfrm>
          <a:prstGeom prst="rect">
            <a:avLst/>
          </a:prstGeom>
        </p:spPr>
      </p:pic>
    </p:spTree>
    <p:extLst>
      <p:ext uri="{BB962C8B-B14F-4D97-AF65-F5344CB8AC3E}">
        <p14:creationId xmlns:p14="http://schemas.microsoft.com/office/powerpoint/2010/main" val="10558001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8305800" cy="685800"/>
          </a:xfrm>
        </p:spPr>
        <p:txBody>
          <a:bodyPr>
            <a:normAutofit fontScale="90000"/>
          </a:bodyPr>
          <a:lstStyle/>
          <a:p>
            <a:r>
              <a:rPr lang="en-US" sz="4000" dirty="0" smtClean="0">
                <a:solidFill>
                  <a:srgbClr val="FF00FF"/>
                </a:solidFill>
              </a:rPr>
              <a:t>Share Your Desktop</a:t>
            </a:r>
            <a:br>
              <a:rPr lang="en-US" sz="4000" dirty="0" smtClean="0">
                <a:solidFill>
                  <a:srgbClr val="FF00FF"/>
                </a:solidFill>
              </a:rPr>
            </a:br>
            <a:r>
              <a:rPr lang="en-US" sz="1600" dirty="0">
                <a:solidFill>
                  <a:srgbClr val="FF00FF"/>
                </a:solidFill>
              </a:rPr>
              <a:t>(</a:t>
            </a:r>
            <a:r>
              <a:rPr lang="en-US" sz="1600" dirty="0">
                <a:solidFill>
                  <a:srgbClr val="FF00FF"/>
                </a:solidFill>
                <a:hlinkClick r:id="rId2"/>
              </a:rPr>
              <a:t>https://</a:t>
            </a:r>
            <a:r>
              <a:rPr lang="en-US" sz="1600" dirty="0" smtClean="0">
                <a:solidFill>
                  <a:srgbClr val="FF00FF"/>
                </a:solidFill>
                <a:hlinkClick r:id="rId2"/>
              </a:rPr>
              <a:t>help.ubuntu.com/stable/ubuntu-help/sharing-desktop.html.en</a:t>
            </a:r>
            <a:r>
              <a:rPr lang="en-US" sz="1600" dirty="0" smtClean="0">
                <a:solidFill>
                  <a:srgbClr val="FF00FF"/>
                </a:solidFill>
              </a:rPr>
              <a:t>)</a:t>
            </a:r>
            <a:endParaRPr lang="en-US" sz="1600" dirty="0">
              <a:solidFill>
                <a:srgbClr val="FF00FF"/>
              </a:solidFill>
            </a:endParaRPr>
          </a:p>
        </p:txBody>
      </p:sp>
      <p:pic>
        <p:nvPicPr>
          <p:cNvPr id="3" name="Picture 2"/>
          <p:cNvPicPr>
            <a:picLocks noChangeAspect="1"/>
          </p:cNvPicPr>
          <p:nvPr/>
        </p:nvPicPr>
        <p:blipFill>
          <a:blip r:embed="rId3"/>
          <a:stretch>
            <a:fillRect/>
          </a:stretch>
        </p:blipFill>
        <p:spPr>
          <a:xfrm>
            <a:off x="152400" y="1143000"/>
            <a:ext cx="5955451" cy="3314395"/>
          </a:xfrm>
          <a:prstGeom prst="rect">
            <a:avLst/>
          </a:prstGeom>
          <a:ln>
            <a:solidFill>
              <a:schemeClr val="accent1"/>
            </a:solidFill>
          </a:ln>
        </p:spPr>
      </p:pic>
      <p:pic>
        <p:nvPicPr>
          <p:cNvPr id="4" name="Picture 3"/>
          <p:cNvPicPr>
            <a:picLocks noChangeAspect="1"/>
          </p:cNvPicPr>
          <p:nvPr/>
        </p:nvPicPr>
        <p:blipFill>
          <a:blip r:embed="rId4"/>
          <a:stretch>
            <a:fillRect/>
          </a:stretch>
        </p:blipFill>
        <p:spPr>
          <a:xfrm>
            <a:off x="6147331" y="152400"/>
            <a:ext cx="6044669" cy="3314395"/>
          </a:xfrm>
          <a:prstGeom prst="rect">
            <a:avLst/>
          </a:prstGeom>
          <a:ln>
            <a:solidFill>
              <a:schemeClr val="accent1"/>
            </a:solidFill>
          </a:ln>
        </p:spPr>
      </p:pic>
      <p:pic>
        <p:nvPicPr>
          <p:cNvPr id="5" name="Picture 4"/>
          <p:cNvPicPr>
            <a:picLocks noChangeAspect="1"/>
          </p:cNvPicPr>
          <p:nvPr/>
        </p:nvPicPr>
        <p:blipFill>
          <a:blip r:embed="rId5"/>
          <a:stretch>
            <a:fillRect/>
          </a:stretch>
        </p:blipFill>
        <p:spPr>
          <a:xfrm>
            <a:off x="6147331" y="3543605"/>
            <a:ext cx="6044669" cy="3314395"/>
          </a:xfrm>
          <a:prstGeom prst="rect">
            <a:avLst/>
          </a:prstGeom>
          <a:ln>
            <a:solidFill>
              <a:schemeClr val="accent1"/>
            </a:solidFill>
          </a:ln>
        </p:spPr>
      </p:pic>
    </p:spTree>
    <p:extLst>
      <p:ext uri="{BB962C8B-B14F-4D97-AF65-F5344CB8AC3E}">
        <p14:creationId xmlns:p14="http://schemas.microsoft.com/office/powerpoint/2010/main" val="1734957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8305800" cy="685800"/>
          </a:xfrm>
        </p:spPr>
        <p:txBody>
          <a:bodyPr>
            <a:normAutofit fontScale="90000"/>
          </a:bodyPr>
          <a:lstStyle/>
          <a:p>
            <a:r>
              <a:rPr lang="en-US" sz="4000" dirty="0">
                <a:solidFill>
                  <a:srgbClr val="FF00FF"/>
                </a:solidFill>
              </a:rPr>
              <a:t>Working with </a:t>
            </a:r>
            <a:r>
              <a:rPr lang="en-US" sz="4000" dirty="0" smtClean="0">
                <a:solidFill>
                  <a:srgbClr val="FF00FF"/>
                </a:solidFill>
              </a:rPr>
              <a:t>Windows </a:t>
            </a:r>
            <a:r>
              <a:rPr lang="en-US" sz="4000" dirty="0" smtClean="0">
                <a:solidFill>
                  <a:srgbClr val="FF00FF"/>
                </a:solidFill>
              </a:rPr>
              <a:t>and </a:t>
            </a:r>
            <a:r>
              <a:rPr lang="en-US" sz="4000" dirty="0" smtClean="0">
                <a:solidFill>
                  <a:srgbClr val="FF00FF"/>
                </a:solidFill>
              </a:rPr>
              <a:t>Workspaces</a:t>
            </a:r>
            <a:br>
              <a:rPr lang="en-US" sz="4000" dirty="0" smtClean="0">
                <a:solidFill>
                  <a:srgbClr val="FF00FF"/>
                </a:solidFill>
              </a:rPr>
            </a:br>
            <a:r>
              <a:rPr lang="en-US" sz="1600" dirty="0">
                <a:solidFill>
                  <a:srgbClr val="FF00FF"/>
                </a:solidFill>
              </a:rPr>
              <a:t>(</a:t>
            </a:r>
            <a:r>
              <a:rPr lang="en-US" sz="1600" dirty="0">
                <a:solidFill>
                  <a:srgbClr val="FF00FF"/>
                </a:solidFill>
                <a:hlinkClick r:id="rId2"/>
              </a:rPr>
              <a:t>https://</a:t>
            </a:r>
            <a:r>
              <a:rPr lang="en-US" sz="1600" dirty="0" smtClean="0">
                <a:solidFill>
                  <a:srgbClr val="FF00FF"/>
                </a:solidFill>
                <a:hlinkClick r:id="rId2"/>
              </a:rPr>
              <a:t>help.ubuntu.com/stable/ubuntu-help/shell-windows.html.en</a:t>
            </a:r>
            <a:r>
              <a:rPr lang="en-US" sz="1600" dirty="0" smtClean="0">
                <a:solidFill>
                  <a:srgbClr val="FF00FF"/>
                </a:solidFill>
              </a:rPr>
              <a:t>)</a:t>
            </a:r>
            <a:endParaRPr lang="en-US" sz="1600" dirty="0">
              <a:solidFill>
                <a:srgbClr val="FF00FF"/>
              </a:solidFill>
            </a:endParaRPr>
          </a:p>
        </p:txBody>
      </p:sp>
      <p:pic>
        <p:nvPicPr>
          <p:cNvPr id="6" name="Picture 5"/>
          <p:cNvPicPr>
            <a:picLocks noChangeAspect="1"/>
          </p:cNvPicPr>
          <p:nvPr/>
        </p:nvPicPr>
        <p:blipFill>
          <a:blip r:embed="rId3"/>
          <a:stretch>
            <a:fillRect/>
          </a:stretch>
        </p:blipFill>
        <p:spPr>
          <a:xfrm>
            <a:off x="609600" y="1236660"/>
            <a:ext cx="7848600" cy="5532139"/>
          </a:xfrm>
          <a:prstGeom prst="rect">
            <a:avLst/>
          </a:prstGeom>
          <a:ln>
            <a:solidFill>
              <a:schemeClr val="accent1"/>
            </a:solidFill>
          </a:ln>
        </p:spPr>
      </p:pic>
    </p:spTree>
    <p:extLst>
      <p:ext uri="{BB962C8B-B14F-4D97-AF65-F5344CB8AC3E}">
        <p14:creationId xmlns:p14="http://schemas.microsoft.com/office/powerpoint/2010/main" val="21349797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a:bodyPr>
          <a:lstStyle/>
          <a:p>
            <a:r>
              <a:rPr lang="en-US" sz="4000" dirty="0" smtClean="0">
                <a:solidFill>
                  <a:srgbClr val="FF00FF"/>
                </a:solidFill>
              </a:rPr>
              <a:t>Files, Folders, and Search</a:t>
            </a:r>
            <a:endParaRPr lang="en-US" sz="4000" dirty="0">
              <a:solidFill>
                <a:srgbClr val="FF00FF"/>
              </a:solidFill>
            </a:endParaRPr>
          </a:p>
        </p:txBody>
      </p:sp>
      <p:pic>
        <p:nvPicPr>
          <p:cNvPr id="3" name="Picture 2"/>
          <p:cNvPicPr>
            <a:picLocks noChangeAspect="1"/>
          </p:cNvPicPr>
          <p:nvPr/>
        </p:nvPicPr>
        <p:blipFill>
          <a:blip r:embed="rId2"/>
          <a:stretch>
            <a:fillRect/>
          </a:stretch>
        </p:blipFill>
        <p:spPr>
          <a:xfrm>
            <a:off x="0" y="762001"/>
            <a:ext cx="6844913" cy="6095999"/>
          </a:xfrm>
          <a:prstGeom prst="rect">
            <a:avLst/>
          </a:prstGeom>
          <a:ln>
            <a:solidFill>
              <a:schemeClr val="accent1"/>
            </a:solidFill>
          </a:ln>
        </p:spPr>
      </p:pic>
      <p:pic>
        <p:nvPicPr>
          <p:cNvPr id="4" name="Picture 3"/>
          <p:cNvPicPr>
            <a:picLocks noChangeAspect="1"/>
          </p:cNvPicPr>
          <p:nvPr/>
        </p:nvPicPr>
        <p:blipFill rotWithShape="1">
          <a:blip r:embed="rId3"/>
          <a:srcRect l="8759" t="12754"/>
          <a:stretch/>
        </p:blipFill>
        <p:spPr>
          <a:xfrm>
            <a:off x="6970655" y="762001"/>
            <a:ext cx="5221345" cy="4191000"/>
          </a:xfrm>
          <a:prstGeom prst="rect">
            <a:avLst/>
          </a:prstGeom>
          <a:ln>
            <a:solidFill>
              <a:schemeClr val="accent1"/>
            </a:solidFill>
          </a:ln>
        </p:spPr>
      </p:pic>
      <p:sp>
        <p:nvSpPr>
          <p:cNvPr id="5" name="Rectangle 4"/>
          <p:cNvSpPr/>
          <p:nvPr/>
        </p:nvSpPr>
        <p:spPr>
          <a:xfrm>
            <a:off x="6970654" y="5181600"/>
            <a:ext cx="5221345" cy="307777"/>
          </a:xfrm>
          <a:prstGeom prst="rect">
            <a:avLst/>
          </a:prstGeom>
        </p:spPr>
        <p:txBody>
          <a:bodyPr wrap="square">
            <a:spAutoFit/>
          </a:bodyPr>
          <a:lstStyle/>
          <a:p>
            <a:r>
              <a:rPr lang="en-US" sz="1400" dirty="0">
                <a:hlinkClick r:id="rId4"/>
              </a:rPr>
              <a:t>https://</a:t>
            </a:r>
            <a:r>
              <a:rPr lang="en-US" sz="1400" dirty="0" smtClean="0">
                <a:hlinkClick r:id="rId4"/>
              </a:rPr>
              <a:t>help.ubuntu.com/stable/ubuntu-help/files.html.en</a:t>
            </a:r>
            <a:r>
              <a:rPr lang="en-US" sz="1400" dirty="0" smtClean="0"/>
              <a:t> </a:t>
            </a:r>
            <a:endParaRPr lang="en-US" sz="1400" dirty="0"/>
          </a:p>
        </p:txBody>
      </p:sp>
    </p:spTree>
    <p:extLst>
      <p:ext uri="{BB962C8B-B14F-4D97-AF65-F5344CB8AC3E}">
        <p14:creationId xmlns:p14="http://schemas.microsoft.com/office/powerpoint/2010/main" val="6088666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fontScale="90000"/>
          </a:bodyPr>
          <a:lstStyle/>
          <a:p>
            <a:r>
              <a:rPr lang="en-US" sz="4000" dirty="0" smtClean="0">
                <a:solidFill>
                  <a:srgbClr val="FF00FF"/>
                </a:solidFill>
              </a:rPr>
              <a:t>Startup </a:t>
            </a:r>
            <a:r>
              <a:rPr lang="en-US" sz="4000" dirty="0" smtClean="0">
                <a:solidFill>
                  <a:srgbClr val="FF00FF"/>
                </a:solidFill>
              </a:rPr>
              <a:t>Applications</a:t>
            </a:r>
            <a:br>
              <a:rPr lang="en-US" sz="4000" dirty="0" smtClean="0">
                <a:solidFill>
                  <a:srgbClr val="FF00FF"/>
                </a:solidFill>
              </a:rPr>
            </a:br>
            <a:r>
              <a:rPr lang="en-US" sz="1400" dirty="0">
                <a:solidFill>
                  <a:srgbClr val="FF00FF"/>
                </a:solidFill>
              </a:rPr>
              <a:t>(</a:t>
            </a:r>
            <a:r>
              <a:rPr lang="en-US" sz="1400" dirty="0">
                <a:solidFill>
                  <a:srgbClr val="FF00FF"/>
                </a:solidFill>
                <a:hlinkClick r:id="rId2"/>
              </a:rPr>
              <a:t>https://</a:t>
            </a:r>
            <a:r>
              <a:rPr lang="en-US" sz="1400" dirty="0" smtClean="0">
                <a:solidFill>
                  <a:srgbClr val="FF00FF"/>
                </a:solidFill>
                <a:hlinkClick r:id="rId2"/>
              </a:rPr>
              <a:t>help.ubuntu.com/stable/ubuntu-help/startup-applications.html.en</a:t>
            </a:r>
            <a:r>
              <a:rPr lang="en-US" sz="1400" dirty="0" smtClean="0">
                <a:solidFill>
                  <a:srgbClr val="FF00FF"/>
                </a:solidFill>
              </a:rPr>
              <a:t>)</a:t>
            </a:r>
            <a:endParaRPr lang="en-US" sz="4000" dirty="0">
              <a:solidFill>
                <a:srgbClr val="FF00FF"/>
              </a:solidFill>
            </a:endParaRPr>
          </a:p>
        </p:txBody>
      </p:sp>
      <p:pic>
        <p:nvPicPr>
          <p:cNvPr id="3" name="Picture 2"/>
          <p:cNvPicPr>
            <a:picLocks noChangeAspect="1"/>
          </p:cNvPicPr>
          <p:nvPr/>
        </p:nvPicPr>
        <p:blipFill>
          <a:blip r:embed="rId3"/>
          <a:stretch>
            <a:fillRect/>
          </a:stretch>
        </p:blipFill>
        <p:spPr>
          <a:xfrm>
            <a:off x="104692" y="1828799"/>
            <a:ext cx="5991307" cy="5029199"/>
          </a:xfrm>
          <a:prstGeom prst="rect">
            <a:avLst/>
          </a:prstGeom>
        </p:spPr>
      </p:pic>
      <p:pic>
        <p:nvPicPr>
          <p:cNvPr id="4" name="Picture 3"/>
          <p:cNvPicPr>
            <a:picLocks noChangeAspect="1"/>
          </p:cNvPicPr>
          <p:nvPr/>
        </p:nvPicPr>
        <p:blipFill>
          <a:blip r:embed="rId4"/>
          <a:stretch>
            <a:fillRect/>
          </a:stretch>
        </p:blipFill>
        <p:spPr>
          <a:xfrm>
            <a:off x="6200691" y="1828800"/>
            <a:ext cx="5991308" cy="5029200"/>
          </a:xfrm>
          <a:prstGeom prst="rect">
            <a:avLst/>
          </a:prstGeom>
        </p:spPr>
      </p:pic>
    </p:spTree>
    <p:extLst>
      <p:ext uri="{BB962C8B-B14F-4D97-AF65-F5344CB8AC3E}">
        <p14:creationId xmlns:p14="http://schemas.microsoft.com/office/powerpoint/2010/main" val="16473673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fontScale="90000"/>
          </a:bodyPr>
          <a:lstStyle/>
          <a:p>
            <a:r>
              <a:rPr lang="en-US" sz="4000" dirty="0" smtClean="0">
                <a:solidFill>
                  <a:srgbClr val="FF00FF"/>
                </a:solidFill>
              </a:rPr>
              <a:t>Screenshots </a:t>
            </a:r>
            <a:r>
              <a:rPr lang="en-US" sz="4000" dirty="0">
                <a:solidFill>
                  <a:srgbClr val="FF00FF"/>
                </a:solidFill>
              </a:rPr>
              <a:t>and Screencasts</a:t>
            </a:r>
            <a:br>
              <a:rPr lang="en-US" sz="4000" dirty="0">
                <a:solidFill>
                  <a:srgbClr val="FF00FF"/>
                </a:solidFill>
              </a:rPr>
            </a:br>
            <a:r>
              <a:rPr lang="en-US" sz="1600" dirty="0" smtClean="0">
                <a:solidFill>
                  <a:srgbClr val="FF00FF"/>
                </a:solidFill>
              </a:rPr>
              <a:t>(</a:t>
            </a:r>
            <a:r>
              <a:rPr lang="en-US" sz="1600" dirty="0" smtClean="0">
                <a:solidFill>
                  <a:srgbClr val="FF00FF"/>
                </a:solidFill>
                <a:hlinkClick r:id="rId2"/>
              </a:rPr>
              <a:t>https</a:t>
            </a:r>
            <a:r>
              <a:rPr lang="en-US" sz="1600" dirty="0">
                <a:solidFill>
                  <a:srgbClr val="FF00FF"/>
                </a:solidFill>
                <a:hlinkClick r:id="rId2"/>
              </a:rPr>
              <a:t>://</a:t>
            </a:r>
            <a:r>
              <a:rPr lang="en-US" sz="1600" dirty="0" smtClean="0">
                <a:solidFill>
                  <a:srgbClr val="FF00FF"/>
                </a:solidFill>
                <a:hlinkClick r:id="rId2"/>
              </a:rPr>
              <a:t>help.ubuntu.com/stable/ubuntu-help/screen-shot-record.html.en</a:t>
            </a:r>
            <a:r>
              <a:rPr lang="en-US" sz="1600" dirty="0" smtClean="0">
                <a:solidFill>
                  <a:srgbClr val="FF00FF"/>
                </a:solidFill>
              </a:rPr>
              <a:t>) </a:t>
            </a:r>
            <a:endParaRPr lang="en-US" sz="1600" dirty="0">
              <a:solidFill>
                <a:srgbClr val="FF00FF"/>
              </a:solidFill>
            </a:endParaRPr>
          </a:p>
        </p:txBody>
      </p:sp>
      <p:pic>
        <p:nvPicPr>
          <p:cNvPr id="1026" name="Picture 2" descr="https://help.ubuntu.com/stable/ubuntu-help/figures/screenshot-too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7999" y="1371600"/>
            <a:ext cx="5334001" cy="400208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stretch>
            <a:fillRect/>
          </a:stretch>
        </p:blipFill>
        <p:spPr>
          <a:xfrm>
            <a:off x="0" y="1374913"/>
            <a:ext cx="6781801" cy="3998771"/>
          </a:xfrm>
          <a:prstGeom prst="rect">
            <a:avLst/>
          </a:prstGeom>
          <a:ln>
            <a:solidFill>
              <a:schemeClr val="accent1"/>
            </a:solidFill>
          </a:ln>
        </p:spPr>
      </p:pic>
    </p:spTree>
    <p:extLst>
      <p:ext uri="{BB962C8B-B14F-4D97-AF65-F5344CB8AC3E}">
        <p14:creationId xmlns:p14="http://schemas.microsoft.com/office/powerpoint/2010/main" val="11084148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a:bodyPr>
          <a:lstStyle/>
          <a:p>
            <a:r>
              <a:rPr lang="en-US" sz="4000" dirty="0" smtClean="0">
                <a:solidFill>
                  <a:srgbClr val="FF00FF"/>
                </a:solidFill>
              </a:rPr>
              <a:t>Do I Need Anti-Virus Software?</a:t>
            </a:r>
            <a:endParaRPr lang="en-US" sz="4000" dirty="0">
              <a:solidFill>
                <a:srgbClr val="FF00FF"/>
              </a:solidFill>
            </a:endParaRPr>
          </a:p>
        </p:txBody>
      </p:sp>
      <p:sp>
        <p:nvSpPr>
          <p:cNvPr id="7" name="TextBox 6"/>
          <p:cNvSpPr txBox="1"/>
          <p:nvPr/>
        </p:nvSpPr>
        <p:spPr>
          <a:xfrm>
            <a:off x="152400" y="1066800"/>
            <a:ext cx="10744200" cy="4247317"/>
          </a:xfrm>
          <a:prstGeom prst="rect">
            <a:avLst/>
          </a:prstGeom>
          <a:noFill/>
          <a:ln>
            <a:solidFill>
              <a:schemeClr val="accent1"/>
            </a:solidFill>
          </a:ln>
        </p:spPr>
        <p:txBody>
          <a:bodyPr wrap="square" rtlCol="0">
            <a:spAutoFit/>
          </a:bodyPr>
          <a:lstStyle/>
          <a:p>
            <a:pPr marL="285750" indent="-285750" fontAlgn="base">
              <a:buFont typeface="Arial" panose="020B0604020202020204" pitchFamily="34" charset="0"/>
              <a:buChar char="•"/>
            </a:pPr>
            <a:r>
              <a:rPr lang="en-US" dirty="0"/>
              <a:t>If you are used to Windows or Mac OS, you are probably also used to having anti-virus software running all of the time. Anti-virus software runs in the background, constantly checking for computer viruses that might find their way onto your computer and cause problems</a:t>
            </a:r>
            <a:r>
              <a:rPr lang="en-US" dirty="0" smtClean="0"/>
              <a:t>.</a:t>
            </a:r>
          </a:p>
          <a:p>
            <a:pPr marL="285750" indent="-285750" fontAlgn="base">
              <a:buFont typeface="Arial" panose="020B0604020202020204" pitchFamily="34" charset="0"/>
              <a:buChar char="•"/>
            </a:pPr>
            <a:endParaRPr lang="en-US" dirty="0"/>
          </a:p>
          <a:p>
            <a:pPr marL="285750" indent="-285750" fontAlgn="base">
              <a:buFont typeface="Arial" panose="020B0604020202020204" pitchFamily="34" charset="0"/>
              <a:buChar char="•"/>
            </a:pPr>
            <a:r>
              <a:rPr lang="en-US" dirty="0"/>
              <a:t>Anti-virus software does exist for Linux, but you probably don’t need to use it. Viruses that affect Linux are still very rare. Some argue that this is because Linux is not as widely used as other operating systems, so no one writes viruses for it. Others argue that Linux is intrinsically more secure, and security problems that viruses could make use of are fixed very quickly</a:t>
            </a:r>
            <a:r>
              <a:rPr lang="en-US" dirty="0" smtClean="0"/>
              <a:t>.</a:t>
            </a:r>
          </a:p>
          <a:p>
            <a:pPr marL="285750" indent="-285750" fontAlgn="base">
              <a:buFont typeface="Arial" panose="020B0604020202020204" pitchFamily="34" charset="0"/>
              <a:buChar char="•"/>
            </a:pPr>
            <a:endParaRPr lang="en-US" dirty="0"/>
          </a:p>
          <a:p>
            <a:pPr marL="285750" indent="-285750" fontAlgn="base">
              <a:buFont typeface="Arial" panose="020B0604020202020204" pitchFamily="34" charset="0"/>
              <a:buChar char="•"/>
            </a:pPr>
            <a:r>
              <a:rPr lang="en-US" dirty="0"/>
              <a:t>Whatever the reason, Linux viruses are so rare that you don’t really need to worry about them at the moment</a:t>
            </a:r>
            <a:r>
              <a:rPr lang="en-US" dirty="0" smtClean="0"/>
              <a:t>.</a:t>
            </a:r>
          </a:p>
          <a:p>
            <a:pPr marL="285750" indent="-285750" fontAlgn="base">
              <a:buFont typeface="Arial" panose="020B0604020202020204" pitchFamily="34" charset="0"/>
              <a:buChar char="•"/>
            </a:pPr>
            <a:endParaRPr lang="en-US" dirty="0"/>
          </a:p>
          <a:p>
            <a:pPr marL="285750" indent="-285750" fontAlgn="base">
              <a:buFont typeface="Arial" panose="020B0604020202020204" pitchFamily="34" charset="0"/>
              <a:buChar char="•"/>
            </a:pPr>
            <a:r>
              <a:rPr lang="en-US" dirty="0"/>
              <a:t>If you want to be extra-safe, or if you want to check for viruses in files that you are passing between yourself and people using Windows and Mac OS, you can still install anti-virus software. Check in the software installer or search online; a number of applications are available.</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8405674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vert="horz" lIns="91440" tIns="45720" rIns="91440" bIns="45720" rtlCol="0" anchor="ctr">
            <a:normAutofit/>
          </a:bodyPr>
          <a:lstStyle/>
          <a:p>
            <a:r>
              <a:rPr lang="en-US" sz="4000" dirty="0">
                <a:solidFill>
                  <a:srgbClr val="FF00FF"/>
                </a:solidFill>
              </a:rPr>
              <a:t>Useful keyboard shortcuts</a:t>
            </a:r>
          </a:p>
        </p:txBody>
      </p:sp>
      <p:sp>
        <p:nvSpPr>
          <p:cNvPr id="7" name="TextBox 6"/>
          <p:cNvSpPr txBox="1"/>
          <p:nvPr/>
        </p:nvSpPr>
        <p:spPr>
          <a:xfrm>
            <a:off x="152401" y="762001"/>
            <a:ext cx="5079318" cy="923330"/>
          </a:xfrm>
          <a:prstGeom prst="rect">
            <a:avLst/>
          </a:prstGeom>
          <a:noFill/>
          <a:ln>
            <a:solidFill>
              <a:schemeClr val="accent1"/>
            </a:solidFill>
          </a:ln>
        </p:spPr>
        <p:txBody>
          <a:bodyPr wrap="square" rtlCol="0">
            <a:spAutoFit/>
          </a:bodyPr>
          <a:lstStyle/>
          <a:p>
            <a:pPr marL="285750" indent="-285750">
              <a:buFont typeface="Arial" panose="020B0604020202020204" pitchFamily="34" charset="0"/>
              <a:buChar char="•"/>
            </a:pPr>
            <a:r>
              <a:rPr lang="en-US" dirty="0" smtClean="0"/>
              <a:t>Getting around the desktop:</a:t>
            </a:r>
          </a:p>
          <a:p>
            <a:r>
              <a:rPr lang="en-US" dirty="0"/>
              <a:t>(</a:t>
            </a:r>
            <a:r>
              <a:rPr lang="en-US" dirty="0">
                <a:hlinkClick r:id="rId2"/>
              </a:rPr>
              <a:t>https://</a:t>
            </a:r>
            <a:r>
              <a:rPr lang="en-US" dirty="0" smtClean="0">
                <a:hlinkClick r:id="rId2"/>
              </a:rPr>
              <a:t>help.ubuntu.com/stable/ubuntu-help/shell-keyboard-shortcuts.html.en</a:t>
            </a:r>
            <a:r>
              <a:rPr lang="en-US" dirty="0" smtClean="0"/>
              <a:t>)</a:t>
            </a:r>
            <a:endParaRPr lang="en-US" dirty="0"/>
          </a:p>
        </p:txBody>
      </p:sp>
      <p:pic>
        <p:nvPicPr>
          <p:cNvPr id="3" name="Picture 2"/>
          <p:cNvPicPr>
            <a:picLocks noChangeAspect="1"/>
          </p:cNvPicPr>
          <p:nvPr/>
        </p:nvPicPr>
        <p:blipFill>
          <a:blip r:embed="rId3"/>
          <a:stretch>
            <a:fillRect/>
          </a:stretch>
        </p:blipFill>
        <p:spPr>
          <a:xfrm>
            <a:off x="5384118" y="762001"/>
            <a:ext cx="6807881" cy="6095999"/>
          </a:xfrm>
          <a:prstGeom prst="rect">
            <a:avLst/>
          </a:prstGeom>
          <a:ln>
            <a:solidFill>
              <a:schemeClr val="accent1"/>
            </a:solidFill>
          </a:ln>
        </p:spPr>
      </p:pic>
    </p:spTree>
    <p:extLst>
      <p:ext uri="{BB962C8B-B14F-4D97-AF65-F5344CB8AC3E}">
        <p14:creationId xmlns:p14="http://schemas.microsoft.com/office/powerpoint/2010/main" val="41346039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a:bodyPr>
          <a:lstStyle/>
          <a:p>
            <a:r>
              <a:rPr lang="en-US" sz="4000" dirty="0" smtClean="0">
                <a:solidFill>
                  <a:srgbClr val="FF00FF"/>
                </a:solidFill>
              </a:rPr>
              <a:t>Activities/Overview</a:t>
            </a:r>
            <a:endParaRPr lang="en-US" sz="4000" dirty="0">
              <a:solidFill>
                <a:srgbClr val="FF00FF"/>
              </a:solidFill>
            </a:endParaRPr>
          </a:p>
        </p:txBody>
      </p:sp>
      <p:pic>
        <p:nvPicPr>
          <p:cNvPr id="4" name="Picture 3"/>
          <p:cNvPicPr>
            <a:picLocks noChangeAspect="1"/>
          </p:cNvPicPr>
          <p:nvPr/>
        </p:nvPicPr>
        <p:blipFill>
          <a:blip r:embed="rId2"/>
          <a:stretch>
            <a:fillRect/>
          </a:stretch>
        </p:blipFill>
        <p:spPr>
          <a:xfrm>
            <a:off x="4533900" y="561415"/>
            <a:ext cx="7658100" cy="6305550"/>
          </a:xfrm>
          <a:prstGeom prst="rect">
            <a:avLst/>
          </a:prstGeom>
        </p:spPr>
      </p:pic>
    </p:spTree>
    <p:extLst>
      <p:ext uri="{BB962C8B-B14F-4D97-AF65-F5344CB8AC3E}">
        <p14:creationId xmlns:p14="http://schemas.microsoft.com/office/powerpoint/2010/main" val="2262952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a:bodyPr>
          <a:lstStyle/>
          <a:p>
            <a:r>
              <a:rPr lang="en-US" sz="4000" dirty="0" smtClean="0">
                <a:solidFill>
                  <a:srgbClr val="FF00FF"/>
                </a:solidFill>
              </a:rPr>
              <a:t>Similarities to Windows</a:t>
            </a:r>
            <a:endParaRPr lang="en-US" sz="4000" dirty="0">
              <a:solidFill>
                <a:srgbClr val="FF00FF"/>
              </a:solidFill>
            </a:endParaRPr>
          </a:p>
        </p:txBody>
      </p:sp>
      <p:sp>
        <p:nvSpPr>
          <p:cNvPr id="7" name="TextBox 6"/>
          <p:cNvSpPr txBox="1"/>
          <p:nvPr/>
        </p:nvSpPr>
        <p:spPr>
          <a:xfrm>
            <a:off x="166914" y="1066800"/>
            <a:ext cx="4564742"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smtClean="0"/>
              <a:t>Change Background</a:t>
            </a:r>
          </a:p>
          <a:p>
            <a:pPr marL="285750" indent="-285750">
              <a:buFont typeface="Arial" panose="020B0604020202020204" pitchFamily="34" charset="0"/>
              <a:buChar char="•"/>
            </a:pPr>
            <a:r>
              <a:rPr lang="en-US" sz="2000" dirty="0" smtClean="0"/>
              <a:t>Display Settings</a:t>
            </a:r>
          </a:p>
          <a:p>
            <a:pPr marL="285750" indent="-285750">
              <a:buFont typeface="Arial" panose="020B0604020202020204" pitchFamily="34" charset="0"/>
              <a:buChar char="•"/>
            </a:pPr>
            <a:r>
              <a:rPr lang="en-US" sz="2000" dirty="0" smtClean="0"/>
              <a:t>Listing and Switching Between Windows</a:t>
            </a:r>
          </a:p>
          <a:p>
            <a:pPr marL="285750" indent="-285750">
              <a:buFont typeface="Arial" panose="020B0604020202020204" pitchFamily="34" charset="0"/>
              <a:buChar char="•"/>
            </a:pPr>
            <a:r>
              <a:rPr lang="en-US" sz="2000" dirty="0"/>
              <a:t>Lock </a:t>
            </a:r>
            <a:r>
              <a:rPr lang="en-US" sz="2000" dirty="0" smtClean="0"/>
              <a:t>Screen</a:t>
            </a:r>
          </a:p>
          <a:p>
            <a:pPr marL="285750" indent="-285750">
              <a:buFont typeface="Arial" panose="020B0604020202020204" pitchFamily="34" charset="0"/>
              <a:buChar char="•"/>
            </a:pPr>
            <a:r>
              <a:rPr lang="en-US" sz="2000" dirty="0" smtClean="0"/>
              <a:t>Log out, Power Off, or Switch User</a:t>
            </a:r>
          </a:p>
          <a:p>
            <a:pPr marL="285750" indent="-285750">
              <a:buFont typeface="Arial" panose="020B0604020202020204" pitchFamily="34" charset="0"/>
              <a:buChar char="•"/>
            </a:pPr>
            <a:r>
              <a:rPr lang="en-US" sz="2000" dirty="0" smtClean="0"/>
              <a:t>Sound Volume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smtClean="0"/>
          </a:p>
          <a:p>
            <a:pPr marL="285750"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1201595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a:bodyPr>
          <a:lstStyle/>
          <a:p>
            <a:r>
              <a:rPr lang="en-US" sz="4000" dirty="0">
                <a:solidFill>
                  <a:srgbClr val="FF00FF"/>
                </a:solidFill>
              </a:rPr>
              <a:t>What do the icons in the top bar mean?</a:t>
            </a:r>
          </a:p>
        </p:txBody>
      </p:sp>
      <p:sp>
        <p:nvSpPr>
          <p:cNvPr id="7" name="TextBox 6"/>
          <p:cNvSpPr txBox="1"/>
          <p:nvPr/>
        </p:nvSpPr>
        <p:spPr>
          <a:xfrm>
            <a:off x="152400" y="914400"/>
            <a:ext cx="8229600" cy="2308324"/>
          </a:xfrm>
          <a:prstGeom prst="rect">
            <a:avLst/>
          </a:prstGeom>
          <a:noFill/>
        </p:spPr>
        <p:txBody>
          <a:bodyPr wrap="square" rtlCol="0">
            <a:spAutoFit/>
          </a:bodyPr>
          <a:lstStyle/>
          <a:p>
            <a:pPr marL="285750" indent="-285750" fontAlgn="base">
              <a:buFont typeface="Arial" panose="020B0604020202020204" pitchFamily="34" charset="0"/>
              <a:buChar char="•"/>
            </a:pPr>
            <a:r>
              <a:rPr lang="en-US" dirty="0">
                <a:hlinkClick r:id="rId2" tooltip="Accessibility icons"/>
              </a:rPr>
              <a:t>Accessibility icons</a:t>
            </a:r>
            <a:endParaRPr lang="en-US" dirty="0"/>
          </a:p>
          <a:p>
            <a:pPr marL="285750" indent="-285750" fontAlgn="base">
              <a:buFont typeface="Arial" panose="020B0604020202020204" pitchFamily="34" charset="0"/>
              <a:buChar char="•"/>
            </a:pPr>
            <a:r>
              <a:rPr lang="en-US" dirty="0">
                <a:hlinkClick r:id="rId3" tooltip="Audio icons"/>
              </a:rPr>
              <a:t>Audio icons</a:t>
            </a:r>
            <a:endParaRPr lang="en-US" dirty="0"/>
          </a:p>
          <a:p>
            <a:pPr marL="285750" indent="-285750" fontAlgn="base">
              <a:buFont typeface="Arial" panose="020B0604020202020204" pitchFamily="34" charset="0"/>
              <a:buChar char="•"/>
            </a:pPr>
            <a:r>
              <a:rPr lang="en-US" dirty="0">
                <a:hlinkClick r:id="rId4" tooltip="Battery icons"/>
              </a:rPr>
              <a:t>Battery icons</a:t>
            </a:r>
            <a:endParaRPr lang="en-US" dirty="0"/>
          </a:p>
          <a:p>
            <a:pPr marL="285750" indent="-285750" fontAlgn="base">
              <a:buFont typeface="Arial" panose="020B0604020202020204" pitchFamily="34" charset="0"/>
              <a:buChar char="•"/>
            </a:pPr>
            <a:r>
              <a:rPr lang="en-US" dirty="0">
                <a:hlinkClick r:id="rId5" tooltip="Bluetooth icons"/>
              </a:rPr>
              <a:t>Bluetooth icons</a:t>
            </a:r>
            <a:endParaRPr lang="en-US" dirty="0"/>
          </a:p>
          <a:p>
            <a:pPr marL="285750" indent="-285750" fontAlgn="base">
              <a:buFont typeface="Arial" panose="020B0604020202020204" pitchFamily="34" charset="0"/>
              <a:buChar char="•"/>
            </a:pPr>
            <a:r>
              <a:rPr lang="en-US" dirty="0">
                <a:hlinkClick r:id="rId6" tooltip="Networking icons"/>
              </a:rPr>
              <a:t>Networking icons</a:t>
            </a:r>
            <a:endParaRPr lang="en-US" dirty="0"/>
          </a:p>
          <a:p>
            <a:pPr marL="285750" indent="-285750" fontAlgn="base">
              <a:buFont typeface="Arial" panose="020B0604020202020204" pitchFamily="34" charset="0"/>
              <a:buChar char="•"/>
            </a:pPr>
            <a:r>
              <a:rPr lang="en-US" dirty="0">
                <a:hlinkClick r:id="rId7" tooltip="Other icons"/>
              </a:rPr>
              <a:t>Other </a:t>
            </a:r>
            <a:r>
              <a:rPr lang="en-US" dirty="0" smtClean="0">
                <a:hlinkClick r:id="rId7" tooltip="Other icons"/>
              </a:rPr>
              <a:t>icons</a:t>
            </a:r>
            <a:endParaRPr lang="en-US" dirty="0" smtClean="0"/>
          </a:p>
          <a:p>
            <a:pPr fontAlgn="base"/>
            <a:endParaRPr lang="en-US" dirty="0"/>
          </a:p>
          <a:p>
            <a:pPr fontAlgn="base"/>
            <a:r>
              <a:rPr lang="en-US" dirty="0">
                <a:hlinkClick r:id="rId8"/>
              </a:rPr>
              <a:t>https://</a:t>
            </a:r>
            <a:r>
              <a:rPr lang="en-US" dirty="0" smtClean="0">
                <a:hlinkClick r:id="rId8"/>
              </a:rPr>
              <a:t>help.ubuntu.com/stable/ubuntu-help/status-icons.html.en</a:t>
            </a:r>
            <a:r>
              <a:rPr lang="en-US" dirty="0" smtClean="0"/>
              <a:t> </a:t>
            </a:r>
            <a:endParaRPr lang="en-US" dirty="0"/>
          </a:p>
        </p:txBody>
      </p:sp>
    </p:spTree>
    <p:extLst>
      <p:ext uri="{BB962C8B-B14F-4D97-AF65-F5344CB8AC3E}">
        <p14:creationId xmlns:p14="http://schemas.microsoft.com/office/powerpoint/2010/main" val="4818611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a:bodyPr>
          <a:lstStyle/>
          <a:p>
            <a:r>
              <a:rPr lang="en-US" sz="4000" dirty="0" smtClean="0">
                <a:solidFill>
                  <a:srgbClr val="FF00FF"/>
                </a:solidFill>
              </a:rPr>
              <a:t>System Menu, Clock and Calendar</a:t>
            </a:r>
            <a:endParaRPr lang="en-US" sz="4000" dirty="0">
              <a:solidFill>
                <a:srgbClr val="FF00FF"/>
              </a:solidFill>
            </a:endParaRPr>
          </a:p>
        </p:txBody>
      </p:sp>
      <p:sp>
        <p:nvSpPr>
          <p:cNvPr id="7" name="TextBox 6"/>
          <p:cNvSpPr txBox="1"/>
          <p:nvPr/>
        </p:nvSpPr>
        <p:spPr>
          <a:xfrm>
            <a:off x="197811" y="1443220"/>
            <a:ext cx="4095750" cy="523220"/>
          </a:xfrm>
          <a:prstGeom prst="rect">
            <a:avLst/>
          </a:prstGeom>
          <a:noFill/>
          <a:ln>
            <a:solidFill>
              <a:schemeClr val="accent1"/>
            </a:solidFill>
          </a:ln>
        </p:spPr>
        <p:txBody>
          <a:bodyPr wrap="square" rtlCol="0">
            <a:spAutoFit/>
          </a:bodyPr>
          <a:lstStyle/>
          <a:p>
            <a:r>
              <a:rPr lang="en-US" sz="1400" dirty="0"/>
              <a:t>Click the system menu in the top-right corner to manage your system settings and your computer</a:t>
            </a:r>
          </a:p>
        </p:txBody>
      </p:sp>
      <p:pic>
        <p:nvPicPr>
          <p:cNvPr id="1026" name="Picture 2" descr="Clock, calendar, appointments and notificati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1447800"/>
            <a:ext cx="4419600" cy="499229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User menu"/>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811" y="2306247"/>
            <a:ext cx="4095750" cy="41338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8991600" y="1445354"/>
            <a:ext cx="2920786" cy="2462213"/>
          </a:xfrm>
          <a:prstGeom prst="rect">
            <a:avLst/>
          </a:prstGeom>
          <a:noFill/>
          <a:ln>
            <a:solidFill>
              <a:schemeClr val="accent1"/>
            </a:solidFill>
          </a:ln>
        </p:spPr>
        <p:txBody>
          <a:bodyPr wrap="square" rtlCol="0">
            <a:spAutoFit/>
          </a:bodyPr>
          <a:lstStyle/>
          <a:p>
            <a:pPr marL="285750" indent="-285750">
              <a:buFont typeface="Arial" panose="020B0604020202020204" pitchFamily="34" charset="0"/>
              <a:buChar char="•"/>
            </a:pPr>
            <a:r>
              <a:rPr lang="en-US" sz="1400" dirty="0"/>
              <a:t>Click the clock on the top bar to see the current date, a month-by-month calendar, a list of your upcoming appointments and new notifications. </a:t>
            </a:r>
            <a:endParaRPr lang="en-US" sz="1400" dirty="0" smtClean="0"/>
          </a:p>
          <a:p>
            <a:pPr marL="285750" indent="-285750">
              <a:buFont typeface="Arial" panose="020B0604020202020204" pitchFamily="34" charset="0"/>
              <a:buChar char="•"/>
            </a:pPr>
            <a:r>
              <a:rPr lang="en-US" sz="1400" dirty="0" smtClean="0"/>
              <a:t>You </a:t>
            </a:r>
            <a:r>
              <a:rPr lang="en-US" sz="1400" dirty="0"/>
              <a:t>can also open the calendar by pressing </a:t>
            </a:r>
            <a:r>
              <a:rPr lang="en-US" sz="1400" dirty="0" err="1"/>
              <a:t>Super+V</a:t>
            </a:r>
            <a:r>
              <a:rPr lang="en-US" sz="1400" dirty="0"/>
              <a:t>. </a:t>
            </a:r>
            <a:endParaRPr lang="en-US" sz="1400" dirty="0" smtClean="0"/>
          </a:p>
          <a:p>
            <a:pPr marL="285750" indent="-285750">
              <a:buFont typeface="Arial" panose="020B0604020202020204" pitchFamily="34" charset="0"/>
              <a:buChar char="•"/>
            </a:pPr>
            <a:r>
              <a:rPr lang="en-US" sz="1400" dirty="0" smtClean="0"/>
              <a:t>You </a:t>
            </a:r>
            <a:r>
              <a:rPr lang="en-US" sz="1400" dirty="0"/>
              <a:t>can access the date and time settings and open your full calendar application directly from the menu.</a:t>
            </a:r>
          </a:p>
        </p:txBody>
      </p:sp>
      <p:sp>
        <p:nvSpPr>
          <p:cNvPr id="9" name="TextBox 8"/>
          <p:cNvSpPr txBox="1"/>
          <p:nvPr/>
        </p:nvSpPr>
        <p:spPr>
          <a:xfrm>
            <a:off x="197811" y="1073888"/>
            <a:ext cx="1460272" cy="369332"/>
          </a:xfrm>
          <a:prstGeom prst="rect">
            <a:avLst/>
          </a:prstGeom>
          <a:noFill/>
        </p:spPr>
        <p:txBody>
          <a:bodyPr wrap="none" rtlCol="0">
            <a:spAutoFit/>
          </a:bodyPr>
          <a:lstStyle/>
          <a:p>
            <a:r>
              <a:rPr lang="en-US" dirty="0" smtClean="0">
                <a:solidFill>
                  <a:srgbClr val="0070C0"/>
                </a:solidFill>
              </a:rPr>
              <a:t>System Menu</a:t>
            </a:r>
            <a:endParaRPr lang="en-US" dirty="0">
              <a:solidFill>
                <a:srgbClr val="0070C0"/>
              </a:solidFill>
            </a:endParaRPr>
          </a:p>
        </p:txBody>
      </p:sp>
      <p:sp>
        <p:nvSpPr>
          <p:cNvPr id="14" name="TextBox 13"/>
          <p:cNvSpPr txBox="1"/>
          <p:nvPr/>
        </p:nvSpPr>
        <p:spPr>
          <a:xfrm>
            <a:off x="4731177" y="990600"/>
            <a:ext cx="1981633" cy="369332"/>
          </a:xfrm>
          <a:prstGeom prst="rect">
            <a:avLst/>
          </a:prstGeom>
          <a:noFill/>
        </p:spPr>
        <p:txBody>
          <a:bodyPr wrap="none" rtlCol="0">
            <a:spAutoFit/>
          </a:bodyPr>
          <a:lstStyle/>
          <a:p>
            <a:r>
              <a:rPr lang="en-US" dirty="0" smtClean="0">
                <a:solidFill>
                  <a:srgbClr val="0070C0"/>
                </a:solidFill>
              </a:rPr>
              <a:t>Clock and Calendar</a:t>
            </a:r>
            <a:endParaRPr lang="en-US" dirty="0">
              <a:solidFill>
                <a:srgbClr val="0070C0"/>
              </a:solidFill>
            </a:endParaRPr>
          </a:p>
        </p:txBody>
      </p:sp>
    </p:spTree>
    <p:extLst>
      <p:ext uri="{BB962C8B-B14F-4D97-AF65-F5344CB8AC3E}">
        <p14:creationId xmlns:p14="http://schemas.microsoft.com/office/powerpoint/2010/main" val="902862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5" y="76201"/>
            <a:ext cx="12011025" cy="685800"/>
          </a:xfrm>
        </p:spPr>
        <p:txBody>
          <a:bodyPr>
            <a:normAutofit/>
          </a:bodyPr>
          <a:lstStyle/>
          <a:p>
            <a:r>
              <a:rPr lang="en-US" sz="4000" dirty="0" smtClean="0">
                <a:solidFill>
                  <a:srgbClr val="FF00FF"/>
                </a:solidFill>
              </a:rPr>
              <a:t>System Settings</a:t>
            </a:r>
            <a:endParaRPr lang="en-US" sz="4000" dirty="0">
              <a:solidFill>
                <a:srgbClr val="FF00FF"/>
              </a:solidFill>
            </a:endParaRPr>
          </a:p>
        </p:txBody>
      </p:sp>
      <p:sp>
        <p:nvSpPr>
          <p:cNvPr id="7" name="TextBox 6"/>
          <p:cNvSpPr txBox="1"/>
          <p:nvPr/>
        </p:nvSpPr>
        <p:spPr>
          <a:xfrm>
            <a:off x="28575" y="972235"/>
            <a:ext cx="3731760" cy="369332"/>
          </a:xfrm>
          <a:prstGeom prst="rect">
            <a:avLst/>
          </a:prstGeom>
          <a:noFill/>
        </p:spPr>
        <p:txBody>
          <a:bodyPr wrap="square" rtlCol="0">
            <a:spAutoFit/>
          </a:bodyPr>
          <a:lstStyle/>
          <a:p>
            <a:pPr marL="285750" indent="-285750">
              <a:buFont typeface="Arial" panose="020B0604020202020204" pitchFamily="34" charset="0"/>
              <a:buChar char="•"/>
            </a:pPr>
            <a:r>
              <a:rPr lang="en-US" dirty="0" smtClean="0"/>
              <a:t>System Menu </a:t>
            </a:r>
            <a:r>
              <a:rPr lang="en-US" dirty="0" smtClean="0">
                <a:sym typeface="Wingdings" panose="05000000000000000000" pitchFamily="2" charset="2"/>
              </a:rPr>
              <a:t> </a:t>
            </a:r>
            <a:r>
              <a:rPr lang="en-US" dirty="0" smtClean="0"/>
              <a:t>Select Settings </a:t>
            </a:r>
            <a:endParaRPr lang="en-US" dirty="0"/>
          </a:p>
        </p:txBody>
      </p:sp>
      <p:pic>
        <p:nvPicPr>
          <p:cNvPr id="4" name="Picture 3"/>
          <p:cNvPicPr>
            <a:picLocks noChangeAspect="1"/>
          </p:cNvPicPr>
          <p:nvPr/>
        </p:nvPicPr>
        <p:blipFill>
          <a:blip r:embed="rId2"/>
          <a:stretch>
            <a:fillRect/>
          </a:stretch>
        </p:blipFill>
        <p:spPr>
          <a:xfrm>
            <a:off x="6096000" y="1828800"/>
            <a:ext cx="5991308" cy="5029200"/>
          </a:xfrm>
          <a:prstGeom prst="rect">
            <a:avLst/>
          </a:prstGeom>
        </p:spPr>
      </p:pic>
      <p:pic>
        <p:nvPicPr>
          <p:cNvPr id="5" name="Picture 4"/>
          <p:cNvPicPr>
            <a:picLocks noChangeAspect="1"/>
          </p:cNvPicPr>
          <p:nvPr/>
        </p:nvPicPr>
        <p:blipFill>
          <a:blip r:embed="rId3"/>
          <a:stretch>
            <a:fillRect/>
          </a:stretch>
        </p:blipFill>
        <p:spPr>
          <a:xfrm>
            <a:off x="28575" y="1828800"/>
            <a:ext cx="5991308" cy="5029200"/>
          </a:xfrm>
          <a:prstGeom prst="rect">
            <a:avLst/>
          </a:prstGeom>
        </p:spPr>
      </p:pic>
    </p:spTree>
    <p:extLst>
      <p:ext uri="{BB962C8B-B14F-4D97-AF65-F5344CB8AC3E}">
        <p14:creationId xmlns:p14="http://schemas.microsoft.com/office/powerpoint/2010/main" val="404078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a:bodyPr>
          <a:lstStyle/>
          <a:p>
            <a:r>
              <a:rPr lang="en-US" sz="4000" dirty="0" smtClean="0">
                <a:solidFill>
                  <a:srgbClr val="FF00FF"/>
                </a:solidFill>
              </a:rPr>
              <a:t>Notification Settings</a:t>
            </a:r>
            <a:endParaRPr lang="en-US" sz="4000" dirty="0">
              <a:solidFill>
                <a:srgbClr val="FF00FF"/>
              </a:solidFill>
            </a:endParaRPr>
          </a:p>
        </p:txBody>
      </p:sp>
      <p:pic>
        <p:nvPicPr>
          <p:cNvPr id="4" name="Picture 3"/>
          <p:cNvPicPr>
            <a:picLocks noChangeAspect="1"/>
          </p:cNvPicPr>
          <p:nvPr/>
        </p:nvPicPr>
        <p:blipFill>
          <a:blip r:embed="rId2"/>
          <a:stretch>
            <a:fillRect/>
          </a:stretch>
        </p:blipFill>
        <p:spPr>
          <a:xfrm>
            <a:off x="4931632" y="762001"/>
            <a:ext cx="7250842" cy="6086473"/>
          </a:xfrm>
          <a:prstGeom prst="rect">
            <a:avLst/>
          </a:prstGeom>
          <a:ln>
            <a:solidFill>
              <a:schemeClr val="accent1"/>
            </a:solidFill>
          </a:ln>
        </p:spPr>
      </p:pic>
    </p:spTree>
    <p:extLst>
      <p:ext uri="{BB962C8B-B14F-4D97-AF65-F5344CB8AC3E}">
        <p14:creationId xmlns:p14="http://schemas.microsoft.com/office/powerpoint/2010/main" val="1684216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1"/>
            <a:ext cx="11887200" cy="685800"/>
          </a:xfrm>
        </p:spPr>
        <p:txBody>
          <a:bodyPr>
            <a:normAutofit/>
          </a:bodyPr>
          <a:lstStyle/>
          <a:p>
            <a:r>
              <a:rPr lang="en-US" sz="4000" dirty="0" smtClean="0">
                <a:solidFill>
                  <a:srgbClr val="FF00FF"/>
                </a:solidFill>
              </a:rPr>
              <a:t>Sound Settings</a:t>
            </a:r>
            <a:endParaRPr lang="en-US" sz="4000" dirty="0">
              <a:solidFill>
                <a:srgbClr val="FF00FF"/>
              </a:solidFill>
            </a:endParaRPr>
          </a:p>
        </p:txBody>
      </p:sp>
      <p:sp>
        <p:nvSpPr>
          <p:cNvPr id="7" name="TextBox 6"/>
          <p:cNvSpPr txBox="1"/>
          <p:nvPr/>
        </p:nvSpPr>
        <p:spPr>
          <a:xfrm>
            <a:off x="152401" y="762001"/>
            <a:ext cx="4564742" cy="1754326"/>
          </a:xfrm>
          <a:prstGeom prst="rect">
            <a:avLst/>
          </a:prstGeom>
          <a:noFill/>
        </p:spPr>
        <p:txBody>
          <a:bodyPr wrap="square" rtlCol="0">
            <a:spAutoFit/>
          </a:bodyPr>
          <a:lstStyle/>
          <a:p>
            <a:pPr marL="285750" indent="-285750">
              <a:buFont typeface="Arial" panose="020B0604020202020204" pitchFamily="34" charset="0"/>
              <a:buChar char="•"/>
            </a:pPr>
            <a:r>
              <a:rPr lang="en-US" dirty="0" smtClean="0"/>
              <a:t>Activities </a:t>
            </a:r>
            <a:br>
              <a:rPr lang="en-US" dirty="0" smtClean="0"/>
            </a:br>
            <a:r>
              <a:rPr lang="en-US" dirty="0" smtClean="0">
                <a:sym typeface="Wingdings" panose="05000000000000000000" pitchFamily="2" charset="2"/>
              </a:rPr>
              <a:t></a:t>
            </a:r>
            <a:r>
              <a:rPr lang="en-US" dirty="0" smtClean="0"/>
              <a:t>Search: type “Sound” </a:t>
            </a:r>
          </a:p>
          <a:p>
            <a:pPr marL="285750" indent="-285750">
              <a:buFont typeface="Arial" panose="020B0604020202020204" pitchFamily="34" charset="0"/>
              <a:buChar char="•"/>
            </a:pPr>
            <a:r>
              <a:rPr lang="en-US" dirty="0" smtClean="0">
                <a:sym typeface="Wingdings" panose="05000000000000000000" pitchFamily="2" charset="2"/>
              </a:rPr>
              <a:t>Or: </a:t>
            </a:r>
            <a:r>
              <a:rPr lang="en-US" dirty="0" smtClean="0"/>
              <a:t>System Menu</a:t>
            </a:r>
            <a:br>
              <a:rPr lang="en-US" dirty="0" smtClean="0"/>
            </a:br>
            <a:r>
              <a:rPr lang="en-US" dirty="0" smtClean="0">
                <a:sym typeface="Wingdings" panose="05000000000000000000" pitchFamily="2" charset="2"/>
              </a:rPr>
              <a:t> </a:t>
            </a:r>
            <a:r>
              <a:rPr lang="en-US" dirty="0" smtClean="0"/>
              <a:t>Select Settings </a:t>
            </a:r>
            <a:br>
              <a:rPr lang="en-US" dirty="0" smtClean="0"/>
            </a:br>
            <a:r>
              <a:rPr lang="en-US" dirty="0" smtClean="0">
                <a:sym typeface="Wingdings" panose="05000000000000000000" pitchFamily="2" charset="2"/>
              </a:rPr>
              <a:t> </a:t>
            </a:r>
            <a:r>
              <a:rPr lang="en-US" dirty="0" smtClean="0"/>
              <a:t>Sound</a:t>
            </a:r>
          </a:p>
          <a:p>
            <a:pPr marL="285750" indent="-285750">
              <a:buFont typeface="Arial" panose="020B0604020202020204" pitchFamily="34" charset="0"/>
              <a:buChar char="•"/>
            </a:pPr>
            <a:endParaRPr lang="en-US" dirty="0"/>
          </a:p>
        </p:txBody>
      </p:sp>
      <p:pic>
        <p:nvPicPr>
          <p:cNvPr id="3" name="Picture 2"/>
          <p:cNvPicPr>
            <a:picLocks noChangeAspect="1"/>
          </p:cNvPicPr>
          <p:nvPr/>
        </p:nvPicPr>
        <p:blipFill>
          <a:blip r:embed="rId2"/>
          <a:stretch>
            <a:fillRect/>
          </a:stretch>
        </p:blipFill>
        <p:spPr>
          <a:xfrm>
            <a:off x="4929808" y="762000"/>
            <a:ext cx="7262191" cy="6095999"/>
          </a:xfrm>
          <a:prstGeom prst="rect">
            <a:avLst/>
          </a:prstGeom>
        </p:spPr>
      </p:pic>
    </p:spTree>
    <p:extLst>
      <p:ext uri="{BB962C8B-B14F-4D97-AF65-F5344CB8AC3E}">
        <p14:creationId xmlns:p14="http://schemas.microsoft.com/office/powerpoint/2010/main" val="3255014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399" y="76201"/>
            <a:ext cx="7081810" cy="646331"/>
          </a:xfrm>
          <a:prstGeom prst="rect">
            <a:avLst/>
          </a:prstGeom>
        </p:spPr>
        <p:txBody>
          <a:bodyPr vert="horz" lIns="91440" tIns="45720" rIns="91440" bIns="45720" rtlCol="0" anchor="ctr">
            <a:normAutofit/>
          </a:bodyPr>
          <a:lstStyle/>
          <a:p>
            <a:pPr>
              <a:lnSpc>
                <a:spcPct val="90000"/>
              </a:lnSpc>
              <a:spcBef>
                <a:spcPct val="0"/>
              </a:spcBef>
            </a:pPr>
            <a:r>
              <a:rPr lang="en-US" sz="4000" dirty="0">
                <a:solidFill>
                  <a:srgbClr val="FF00FF"/>
                </a:solidFill>
                <a:latin typeface="+mj-lt"/>
                <a:ea typeface="+mj-ea"/>
                <a:cs typeface="+mj-cs"/>
              </a:rPr>
              <a:t>Pin your favorite apps to the dash</a:t>
            </a:r>
          </a:p>
        </p:txBody>
      </p:sp>
      <p:sp>
        <p:nvSpPr>
          <p:cNvPr id="7" name="TextBox 6"/>
          <p:cNvSpPr txBox="1"/>
          <p:nvPr/>
        </p:nvSpPr>
        <p:spPr>
          <a:xfrm>
            <a:off x="152398" y="722532"/>
            <a:ext cx="11963401" cy="923330"/>
          </a:xfrm>
          <a:prstGeom prst="rect">
            <a:avLst/>
          </a:prstGeom>
          <a:noFill/>
        </p:spPr>
        <p:txBody>
          <a:bodyPr wrap="square" rtlCol="0">
            <a:spAutoFit/>
          </a:bodyPr>
          <a:lstStyle/>
          <a:p>
            <a:pPr marL="285750" indent="-285750" fontAlgn="base">
              <a:buFont typeface="Arial" panose="020B0604020202020204" pitchFamily="34" charset="0"/>
              <a:buChar char="•"/>
            </a:pPr>
            <a:r>
              <a:rPr lang="en-US" dirty="0" smtClean="0"/>
              <a:t>Click</a:t>
            </a:r>
            <a:r>
              <a:rPr lang="en-US" dirty="0"/>
              <a:t> Activities </a:t>
            </a:r>
            <a:r>
              <a:rPr lang="en-US" dirty="0" smtClean="0">
                <a:sym typeface="Wingdings" panose="05000000000000000000" pitchFamily="2" charset="2"/>
              </a:rPr>
              <a:t> R</a:t>
            </a:r>
            <a:r>
              <a:rPr lang="en-US" dirty="0" smtClean="0"/>
              <a:t>ight-click </a:t>
            </a:r>
            <a:r>
              <a:rPr lang="en-US" dirty="0"/>
              <a:t>the application icon and select Add to Favorites.</a:t>
            </a:r>
          </a:p>
          <a:p>
            <a:pPr marL="285750" indent="-285750" fontAlgn="base">
              <a:buFont typeface="Arial" panose="020B0604020202020204" pitchFamily="34" charset="0"/>
              <a:buChar char="•"/>
            </a:pPr>
            <a:r>
              <a:rPr lang="en-US" dirty="0"/>
              <a:t>Alternatively, you can click-and-drag the icon into the dash.</a:t>
            </a:r>
          </a:p>
          <a:p>
            <a:pPr marL="285750" indent="-285750" fontAlgn="base">
              <a:buFont typeface="Arial" panose="020B0604020202020204" pitchFamily="34" charset="0"/>
              <a:buChar char="•"/>
            </a:pPr>
            <a:r>
              <a:rPr lang="en-US" dirty="0"/>
              <a:t>To remove an application icon from the dash, right-click the application icon and select Remove from Favorites</a:t>
            </a:r>
            <a:r>
              <a:rPr lang="en-US" dirty="0" smtClean="0"/>
              <a:t>.</a:t>
            </a:r>
            <a:endParaRPr lang="en-US" dirty="0"/>
          </a:p>
        </p:txBody>
      </p:sp>
      <p:pic>
        <p:nvPicPr>
          <p:cNvPr id="8" name="Picture 7"/>
          <p:cNvPicPr>
            <a:picLocks noChangeAspect="1"/>
          </p:cNvPicPr>
          <p:nvPr/>
        </p:nvPicPr>
        <p:blipFill>
          <a:blip r:embed="rId2"/>
          <a:stretch>
            <a:fillRect/>
          </a:stretch>
        </p:blipFill>
        <p:spPr>
          <a:xfrm>
            <a:off x="18554" y="1804884"/>
            <a:ext cx="6019799" cy="5053116"/>
          </a:xfrm>
          <a:prstGeom prst="rect">
            <a:avLst/>
          </a:prstGeom>
        </p:spPr>
      </p:pic>
      <p:pic>
        <p:nvPicPr>
          <p:cNvPr id="9" name="Picture 8"/>
          <p:cNvPicPr>
            <a:picLocks noChangeAspect="1"/>
          </p:cNvPicPr>
          <p:nvPr/>
        </p:nvPicPr>
        <p:blipFill>
          <a:blip r:embed="rId3"/>
          <a:stretch>
            <a:fillRect/>
          </a:stretch>
        </p:blipFill>
        <p:spPr>
          <a:xfrm>
            <a:off x="6096000" y="1804884"/>
            <a:ext cx="6019799" cy="5053116"/>
          </a:xfrm>
          <a:prstGeom prst="rect">
            <a:avLst/>
          </a:prstGeom>
        </p:spPr>
      </p:pic>
    </p:spTree>
    <p:extLst>
      <p:ext uri="{BB962C8B-B14F-4D97-AF65-F5344CB8AC3E}">
        <p14:creationId xmlns:p14="http://schemas.microsoft.com/office/powerpoint/2010/main" val="33528578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1016</TotalTime>
  <Words>491</Words>
  <Application>Microsoft Office PowerPoint</Application>
  <PresentationFormat>Widescreen</PresentationFormat>
  <Paragraphs>56</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Wingdings</vt:lpstr>
      <vt:lpstr>Office Theme</vt:lpstr>
      <vt:lpstr>Linux Desktop</vt:lpstr>
      <vt:lpstr>Activities/Overview</vt:lpstr>
      <vt:lpstr>Similarities to Windows</vt:lpstr>
      <vt:lpstr>What do the icons in the top bar mean?</vt:lpstr>
      <vt:lpstr>System Menu, Clock and Calendar</vt:lpstr>
      <vt:lpstr>System Settings</vt:lpstr>
      <vt:lpstr>Notification Settings</vt:lpstr>
      <vt:lpstr>Sound Settings</vt:lpstr>
      <vt:lpstr>PowerPoint Presentation</vt:lpstr>
      <vt:lpstr>Network Settings</vt:lpstr>
      <vt:lpstr>Share Your Desktop (https://help.ubuntu.com/stable/ubuntu-help/sharing-desktop.html.en)</vt:lpstr>
      <vt:lpstr>Working with Windows and Workspaces (https://help.ubuntu.com/stable/ubuntu-help/shell-windows.html.en)</vt:lpstr>
      <vt:lpstr>Files, Folders, and Search</vt:lpstr>
      <vt:lpstr>Startup Applications (https://help.ubuntu.com/stable/ubuntu-help/startup-applications.html.en)</vt:lpstr>
      <vt:lpstr>Screenshots and Screencasts (https://help.ubuntu.com/stable/ubuntu-help/screen-shot-record.html.en) </vt:lpstr>
      <vt:lpstr>Do I Need Anti-Virus Software?</vt:lpstr>
      <vt:lpstr>Useful keyboard shortcuts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Vidol Loeung</dc:creator>
  <cp:lastModifiedBy>Vidol Loeung</cp:lastModifiedBy>
  <cp:revision>84</cp:revision>
  <dcterms:created xsi:type="dcterms:W3CDTF">2023-09-11T07:31:59Z</dcterms:created>
  <dcterms:modified xsi:type="dcterms:W3CDTF">2023-10-02T10:35:06Z</dcterms:modified>
</cp:coreProperties>
</file>

<file path=docProps/thumbnail.jpeg>
</file>